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319" r:id="rId3"/>
    <p:sldId id="337" r:id="rId4"/>
    <p:sldId id="375" r:id="rId5"/>
    <p:sldId id="338" r:id="rId6"/>
    <p:sldId id="371" r:id="rId7"/>
    <p:sldId id="339" r:id="rId8"/>
    <p:sldId id="369" r:id="rId9"/>
    <p:sldId id="341" r:id="rId10"/>
    <p:sldId id="372" r:id="rId11"/>
    <p:sldId id="370" r:id="rId12"/>
    <p:sldId id="344" r:id="rId13"/>
    <p:sldId id="373" r:id="rId14"/>
    <p:sldId id="374" r:id="rId15"/>
    <p:sldId id="27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85C"/>
    <a:srgbClr val="16468F"/>
    <a:srgbClr val="48595D"/>
    <a:srgbClr val="FFFFFF"/>
    <a:srgbClr val="06B4E6"/>
    <a:srgbClr val="15458F"/>
    <a:srgbClr val="DA1A5A"/>
    <a:srgbClr val="00B4E6"/>
    <a:srgbClr val="00B4E7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01473-8573-4026-8405-CB5B705FB632}" v="4" dt="2025-07-16T20:20:24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72" autoAdjust="0"/>
  </p:normalViewPr>
  <p:slideViewPr>
    <p:cSldViewPr snapToGrid="0">
      <p:cViewPr varScale="1">
        <p:scale>
          <a:sx n="92" d="100"/>
          <a:sy n="92" d="100"/>
        </p:scale>
        <p:origin x="1278" y="-252"/>
      </p:cViewPr>
      <p:guideLst>
        <p:guide orient="horz" pos="26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29-Jul-2025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8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Create powerful messages</a:t>
            </a:r>
          </a:p>
          <a:p>
            <a:pPr algn="l"/>
            <a:r>
              <a:rPr lang="en-US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People’s perception of Rotary comes from their experiences with our clubs and programs, as well as from the stories we tell and the images we share. In addition to offering people a great experience, keeping our communications consistent and compelling strengthens our brand and reinforces that we’re people of action.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Create powerful messages</a:t>
            </a:r>
          </a:p>
          <a:p>
            <a:pPr algn="l"/>
            <a:r>
              <a:rPr lang="en-US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People’s perception of Rotary comes from their experiences with our clubs and programs, as well as from the stories we tell and the images we share. In addition to offering people a great experience, keeping our communications consistent and compelling strengthens our brand and reinforces that we’re people of action.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2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Create powerful messages</a:t>
            </a:r>
          </a:p>
          <a:p>
            <a:pPr algn="l"/>
            <a:r>
              <a:rPr lang="en-US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People’s perception of Rotary comes from their experiences with our clubs and programs, as well as from the stories we tell and the images we share. In addition to offering people a great experience, keeping our communications consistent and compelling strengthens our brand and reinforces that we’re people of action.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9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few lines can go here. If you put a picture on the left, the caption can go here.</a:t>
            </a:r>
          </a:p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few lines can go here. If you put a picture on the left, the caption can go here.</a:t>
            </a:r>
          </a:p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hyperlink" Target="https://blog.rotary.org/?s=public+image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y.rotary.org/en/document/rotary-global-public-image-research-report-united-st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BAA5D0-0EC3-48B3-8B71-C05A7A2971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1B4E7"/>
                </a:solidFill>
              </a:rPr>
              <a:t>PETS Alliance – public Image Breakout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5BF5BF4-0702-4C28-8FC1-612DFF051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328" y="5721046"/>
            <a:ext cx="9733038" cy="465667"/>
          </a:xfrm>
        </p:spPr>
        <p:txBody>
          <a:bodyPr/>
          <a:lstStyle/>
          <a:p>
            <a:r>
              <a:rPr lang="en-US" dirty="0"/>
              <a:t>July 23-25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02CC5-9061-4C17-BEB5-A44BFFA5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Placeholder 12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E92D5DEA-3418-272C-5B96-D3E586840B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5" b="18975"/>
          <a:stretch>
            <a:fillRect/>
          </a:stretch>
        </p:blipFill>
        <p:spPr/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0E53312-F80E-DF7B-7227-1B19CA7AB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38" y="5895821"/>
            <a:ext cx="1801395" cy="6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578D9-53F8-68FF-F09F-7A7FD274F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27C2BD2-5441-36CF-4867-123309798F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010" y="681180"/>
            <a:ext cx="11782328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70"/>
              </a:lnSpc>
              <a:spcBef>
                <a:spcPts val="100"/>
              </a:spcBef>
            </a:pPr>
            <a:r>
              <a:rPr lang="en-US" sz="4000" spc="-20" dirty="0">
                <a:latin typeface="Helvetica" pitchFamily="2" charset="0"/>
                <a:cs typeface="FrutigerLTStd-Roman"/>
              </a:rPr>
              <a:t>Lead by example</a:t>
            </a:r>
            <a:endParaRPr sz="4000" dirty="0">
              <a:latin typeface="Helvetica" pitchFamily="2" charset="0"/>
              <a:cs typeface="FrutigerLTStd-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4BC57-BD35-5636-5D84-13CA8B5A1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8" y="6411310"/>
            <a:ext cx="2274714" cy="252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1F256A-CB7E-77A7-BF75-9CAB7BC44CCF}"/>
              </a:ext>
            </a:extLst>
          </p:cNvPr>
          <p:cNvSpPr txBox="1"/>
          <p:nvPr/>
        </p:nvSpPr>
        <p:spPr>
          <a:xfrm>
            <a:off x="7022319" y="4574975"/>
            <a:ext cx="34842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Ensure the vendors at your events follow brand guidelines</a:t>
            </a:r>
          </a:p>
          <a:p>
            <a:pPr algn="l"/>
            <a:r>
              <a:rPr lang="en-US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algn="l"/>
            <a:endParaRPr lang="en-US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F8C1-642B-FBD6-211B-B485025C263F}"/>
              </a:ext>
            </a:extLst>
          </p:cNvPr>
          <p:cNvSpPr txBox="1"/>
          <p:nvPr/>
        </p:nvSpPr>
        <p:spPr>
          <a:xfrm>
            <a:off x="2480926" y="4820826"/>
            <a:ext cx="321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Ensure the branding for your PELs follows guidelines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431C0-A1F2-9797-0F46-41E806A50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574" y="2694083"/>
            <a:ext cx="931937" cy="993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2608F5-5476-C214-21F7-03D7161B2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009" y="2698090"/>
            <a:ext cx="969316" cy="993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6A6F29-4540-E434-09AC-DAAE94BEB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841" y="3716487"/>
            <a:ext cx="860484" cy="931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932200-5620-8ECF-F393-AB0258ABA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9400" y="3716487"/>
            <a:ext cx="862903" cy="946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D4978A-F1CF-0AB9-0A3C-F59277DEDE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1468" y="2479883"/>
            <a:ext cx="862903" cy="11302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2FF017-5C2E-6019-244A-8DB613703B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6282" y="2479883"/>
            <a:ext cx="1181265" cy="10669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006365-1201-9569-9BDB-1AE9F2BCC1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3754" y="3750908"/>
            <a:ext cx="1143160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7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0BFD4-3E54-FC06-8DD5-AF962DE6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46" y="1901536"/>
            <a:ext cx="3926974" cy="34058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A8DFEC-B89D-31F9-1D2A-9900FF486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563" y="311727"/>
            <a:ext cx="4797745" cy="6351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F75A16-B1DF-6F64-B723-150F57C9F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42" y="1901536"/>
            <a:ext cx="2562583" cy="952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02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62001" y="870279"/>
            <a:ext cx="1114579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Many clubs use the President’s Message in their communications.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How</a:t>
            </a: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should clubs use the President’s Message during the Rotary year?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do you use it?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would make you more likely to use it?</a:t>
            </a:r>
            <a:endParaRPr lang="en-US" sz="54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62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578D9-53F8-68FF-F09F-7A7FD274F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27C2BD2-5441-36CF-4867-123309798F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010" y="681180"/>
            <a:ext cx="11782328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70"/>
              </a:lnSpc>
              <a:spcBef>
                <a:spcPts val="100"/>
              </a:spcBef>
            </a:pPr>
            <a:r>
              <a:rPr lang="en-US" sz="4000" spc="-20" dirty="0">
                <a:latin typeface="Helvetica" pitchFamily="2" charset="0"/>
                <a:cs typeface="FrutigerLTStd-Roman"/>
              </a:rPr>
              <a:t>Brand Center Guidance and Resources</a:t>
            </a:r>
            <a:endParaRPr sz="4000" dirty="0">
              <a:latin typeface="Helvetica" pitchFamily="2" charset="0"/>
              <a:cs typeface="FrutigerLTStd-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4BC57-BD35-5636-5D84-13CA8B5A1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8" y="6411310"/>
            <a:ext cx="2274714" cy="252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12693-D599-24C0-F830-C6AEEBD21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876" y="1781346"/>
            <a:ext cx="5285479" cy="4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7" y="126708"/>
            <a:ext cx="11506200" cy="1059348"/>
          </a:xfrm>
        </p:spPr>
        <p:txBody>
          <a:bodyPr/>
          <a:lstStyle/>
          <a:p>
            <a:r>
              <a:rPr lang="en-US"/>
              <a:t>Public Image Resources for PETS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blue and orange line drawing of a web page&#10;&#10;Description automatically generated">
            <a:extLst>
              <a:ext uri="{FF2B5EF4-FFF2-40B4-BE49-F238E27FC236}">
                <a16:creationId xmlns:a16="http://schemas.microsoft.com/office/drawing/2014/main" id="{C3EADC5C-A88A-5628-32F5-163B900E9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1" t="20587" r="14877" b="19396"/>
          <a:stretch/>
        </p:blipFill>
        <p:spPr>
          <a:xfrm>
            <a:off x="567267" y="1824781"/>
            <a:ext cx="2534653" cy="2272766"/>
          </a:xfrm>
          <a:prstGeom prst="rect">
            <a:avLst/>
          </a:prstGeom>
        </p:spPr>
      </p:pic>
      <p:pic>
        <p:nvPicPr>
          <p:cNvPr id="10" name="Picture 9" descr="A light bulb with rays&#10;&#10;Description automatically generated">
            <a:extLst>
              <a:ext uri="{FF2B5EF4-FFF2-40B4-BE49-F238E27FC236}">
                <a16:creationId xmlns:a16="http://schemas.microsoft.com/office/drawing/2014/main" id="{AA529ADB-7FBF-56E7-21F8-B9CF1F294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t="14912" r="12684" b="15340"/>
          <a:stretch/>
        </p:blipFill>
        <p:spPr>
          <a:xfrm>
            <a:off x="3674443" y="1775334"/>
            <a:ext cx="2153198" cy="2097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9B6D2E-C5D0-3D30-A1A9-F9AFA8A7C9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17" t="13866" b="12468"/>
          <a:stretch/>
        </p:blipFill>
        <p:spPr>
          <a:xfrm>
            <a:off x="9411904" y="1824781"/>
            <a:ext cx="2307241" cy="19222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A5D5F8-0675-789A-B188-9A75182094D3}"/>
              </a:ext>
            </a:extLst>
          </p:cNvPr>
          <p:cNvSpPr txBox="1"/>
          <p:nvPr/>
        </p:nvSpPr>
        <p:spPr>
          <a:xfrm>
            <a:off x="639638" y="4151916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46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Brand 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F59ED-D3F7-CC3B-1746-F7869C24BCE6}"/>
              </a:ext>
            </a:extLst>
          </p:cNvPr>
          <p:cNvSpPr txBox="1"/>
          <p:nvPr/>
        </p:nvSpPr>
        <p:spPr>
          <a:xfrm>
            <a:off x="3400600" y="4181909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46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Learning 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AF7A58-2058-B3D2-F74B-39DFD4AE2B8D}"/>
              </a:ext>
            </a:extLst>
          </p:cNvPr>
          <p:cNvSpPr txBox="1"/>
          <p:nvPr/>
        </p:nvSpPr>
        <p:spPr>
          <a:xfrm>
            <a:off x="8824793" y="4124102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46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Research Reports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9E91C-12E7-0582-319D-06D43BE8948D}"/>
              </a:ext>
            </a:extLst>
          </p:cNvPr>
          <p:cNvSpPr txBox="1"/>
          <p:nvPr/>
        </p:nvSpPr>
        <p:spPr>
          <a:xfrm>
            <a:off x="650030" y="4617725"/>
            <a:ext cx="262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46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rotary.org/brandcenter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1A31CB-A8F0-9952-FEA7-5BEBCF4F266B}"/>
              </a:ext>
            </a:extLst>
          </p:cNvPr>
          <p:cNvSpPr txBox="1"/>
          <p:nvPr/>
        </p:nvSpPr>
        <p:spPr>
          <a:xfrm>
            <a:off x="3869964" y="4622720"/>
            <a:ext cx="262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46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learn.rotary.org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B5041-977B-4F5A-CD6B-67856DBBD5DB}"/>
              </a:ext>
            </a:extLst>
          </p:cNvPr>
          <p:cNvSpPr txBox="1"/>
          <p:nvPr/>
        </p:nvSpPr>
        <p:spPr>
          <a:xfrm>
            <a:off x="9051822" y="4617725"/>
            <a:ext cx="2809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46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My Rotary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646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search: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46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Rotary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6D4EA-D374-14F0-411B-5AB113E74BC6}"/>
              </a:ext>
            </a:extLst>
          </p:cNvPr>
          <p:cNvSpPr txBox="1"/>
          <p:nvPr/>
        </p:nvSpPr>
        <p:spPr>
          <a:xfrm>
            <a:off x="639638" y="5056670"/>
            <a:ext cx="30348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brand guidance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videos/images – &gt;1000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 image presentations - 11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CB785-9873-1651-AAB2-19E618502A12}"/>
              </a:ext>
            </a:extLst>
          </p:cNvPr>
          <p:cNvSpPr txBox="1"/>
          <p:nvPr/>
        </p:nvSpPr>
        <p:spPr>
          <a:xfrm>
            <a:off x="3759607" y="5014217"/>
            <a:ext cx="26661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 image courses - 6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 image learning plans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A3287-88E5-E313-376D-855788038CC6}"/>
              </a:ext>
            </a:extLst>
          </p:cNvPr>
          <p:cNvSpPr txBox="1"/>
          <p:nvPr/>
        </p:nvSpPr>
        <p:spPr>
          <a:xfrm>
            <a:off x="8739629" y="5283711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"/>
              </a:rPr>
              <a:t>awareness &amp; understanding - 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"/>
              </a:rPr>
              <a:t>member survey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FAB70-AFA7-5F8E-6BD7-0E0D30BB7C82}"/>
              </a:ext>
            </a:extLst>
          </p:cNvPr>
          <p:cNvSpPr txBox="1"/>
          <p:nvPr/>
        </p:nvSpPr>
        <p:spPr>
          <a:xfrm>
            <a:off x="6277196" y="4161055"/>
            <a:ext cx="221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46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Rotary Voices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FB18C-EA98-7B01-776F-5E77D44E1BB5}"/>
              </a:ext>
            </a:extLst>
          </p:cNvPr>
          <p:cNvSpPr txBox="1"/>
          <p:nvPr/>
        </p:nvSpPr>
        <p:spPr>
          <a:xfrm>
            <a:off x="6543172" y="4638680"/>
            <a:ext cx="262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46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blog.rotary.org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1EE13-2CDE-A8F1-7BAB-9BED90000416}"/>
              </a:ext>
            </a:extLst>
          </p:cNvPr>
          <p:cNvSpPr txBox="1"/>
          <p:nvPr/>
        </p:nvSpPr>
        <p:spPr>
          <a:xfrm>
            <a:off x="6485455" y="5031111"/>
            <a:ext cx="18822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public image posts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6FB88C-8163-AE19-18CB-1C04CB720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7626" y="2257887"/>
            <a:ext cx="1992614" cy="105599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FBF21F8-8026-F102-85B1-FF3F158CC1AD}"/>
              </a:ext>
            </a:extLst>
          </p:cNvPr>
          <p:cNvSpPr/>
          <p:nvPr/>
        </p:nvSpPr>
        <p:spPr>
          <a:xfrm>
            <a:off x="6387626" y="3405817"/>
            <a:ext cx="1992614" cy="6050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official blog of Rotary International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8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0" y="967584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286553" y="96758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27311B1-FEB8-C4DF-A454-1436516D9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02" y="5860195"/>
            <a:ext cx="1801395" cy="677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1408710" y="1105287"/>
            <a:ext cx="1012519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Image Beyond the Logo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Marketing &amp; Messaging</a:t>
            </a:r>
          </a:p>
          <a:p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 Davidson,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Manager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Petina Dixon-Jenkins,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Communications Manager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Saunders,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Lead, Brand Experience</a:t>
            </a:r>
          </a:p>
          <a:p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5414BA4-0726-0D48-4FEC-93E771ACA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87" y="6009556"/>
            <a:ext cx="1622826" cy="610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378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1050324" y="1119168"/>
            <a:ext cx="97741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Action Plan asks us to increase awareness of our impact and brand – by strengthening our public image.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8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public image?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Rotary’s public image?</a:t>
            </a:r>
            <a:endParaRPr lang="en-US" sz="54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94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578D9-53F8-68FF-F09F-7A7FD274F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words&#10;&#10;Description automatically generated">
            <a:extLst>
              <a:ext uri="{FF2B5EF4-FFF2-40B4-BE49-F238E27FC236}">
                <a16:creationId xmlns:a16="http://schemas.microsoft.com/office/drawing/2014/main" id="{935B75A6-069D-11C6-2837-E026DBF26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44" y="1762234"/>
            <a:ext cx="8293558" cy="4258026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827C2BD2-5441-36CF-4867-123309798F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132" y="277884"/>
            <a:ext cx="11782328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70"/>
              </a:lnSpc>
              <a:spcBef>
                <a:spcPts val="100"/>
              </a:spcBef>
            </a:pPr>
            <a:r>
              <a:rPr lang="en-US" sz="4000" spc="-20" dirty="0">
                <a:latin typeface="Helvetica" pitchFamily="2" charset="0"/>
              </a:rPr>
              <a:t>THERE IS NO COMMON IMAGE OR UNDERSTANDING</a:t>
            </a:r>
            <a:endParaRPr sz="4000" dirty="0">
              <a:latin typeface="Helvetica" pitchFamily="2" charset="0"/>
              <a:cs typeface="FrutigerLTStd-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4BC57-BD35-5636-5D84-13CA8B5A1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8" y="6411310"/>
            <a:ext cx="2274714" cy="252746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A3E796CA-8B2B-EED4-988A-270A63A9714B}"/>
              </a:ext>
            </a:extLst>
          </p:cNvPr>
          <p:cNvSpPr txBox="1"/>
          <p:nvPr/>
        </p:nvSpPr>
        <p:spPr>
          <a:xfrm>
            <a:off x="289257" y="6276073"/>
            <a:ext cx="6439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Q: What word or phrase first comes to mind when you think of Rotary?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Rotary Awareness &amp; Understanding Study, 2022.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75195-54B1-114F-46B4-2AFC52A6F869}"/>
              </a:ext>
            </a:extLst>
          </p:cNvPr>
          <p:cNvSpPr txBox="1"/>
          <p:nvPr/>
        </p:nvSpPr>
        <p:spPr>
          <a:xfrm>
            <a:off x="6750610" y="6247635"/>
            <a:ext cx="3926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United States Public Image Report. 2022, 2023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97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877331" y="741915"/>
            <a:ext cx="96753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We’re all Rotary brand ambassadors.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does it mean to be a brand ambassador?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can PELS inspire presidents-elect to tell stories of the impact (and their members)</a:t>
            </a:r>
            <a:endParaRPr lang="en-US" sz="5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17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578D9-53F8-68FF-F09F-7A7FD274F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27C2BD2-5441-36CF-4867-123309798F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222" y="239783"/>
            <a:ext cx="8152008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70"/>
              </a:lnSpc>
              <a:spcBef>
                <a:spcPts val="100"/>
              </a:spcBef>
            </a:pPr>
            <a:r>
              <a:rPr lang="en-US" sz="4000" spc="-20" dirty="0">
                <a:latin typeface="Helvetica" pitchFamily="2" charset="0"/>
                <a:cs typeface="FrutigerLTStd-Roman"/>
              </a:rPr>
              <a:t>Enhancing public understanding of Rotary </a:t>
            </a:r>
            <a:endParaRPr sz="4000" dirty="0">
              <a:latin typeface="Helvetica" pitchFamily="2" charset="0"/>
              <a:cs typeface="FrutigerLTStd-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4BC57-BD35-5636-5D84-13CA8B5A1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8" y="6411310"/>
            <a:ext cx="2274714" cy="252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1F256A-CB7E-77A7-BF75-9CAB7BC44CCF}"/>
              </a:ext>
            </a:extLst>
          </p:cNvPr>
          <p:cNvSpPr txBox="1"/>
          <p:nvPr/>
        </p:nvSpPr>
        <p:spPr>
          <a:xfrm>
            <a:off x="4837655" y="4976491"/>
            <a:ext cx="2274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 The stories we tell</a:t>
            </a:r>
          </a:p>
          <a:p>
            <a:pPr algn="l"/>
            <a:r>
              <a:rPr lang="en-US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algn="l"/>
            <a:endParaRPr lang="en-US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1BCE3E-F62B-89BE-AC32-263FEFB3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22" y="2398482"/>
            <a:ext cx="2578233" cy="2387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6A9FC8-A62D-6021-F45E-DA2DB5ADE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277" y="2436606"/>
            <a:ext cx="2133710" cy="21591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6FF8C1-642B-FBD6-211B-B485025C263F}"/>
              </a:ext>
            </a:extLst>
          </p:cNvPr>
          <p:cNvSpPr txBox="1"/>
          <p:nvPr/>
        </p:nvSpPr>
        <p:spPr>
          <a:xfrm>
            <a:off x="1004422" y="5098519"/>
            <a:ext cx="257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Experiences with our clubs and programs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82B9A1-4F70-E3DF-4735-7564D950DCD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103" t="3931" b="16188"/>
          <a:stretch/>
        </p:blipFill>
        <p:spPr>
          <a:xfrm>
            <a:off x="8940230" y="3120066"/>
            <a:ext cx="1328983" cy="1698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433587-5AC0-51C6-0903-352C94A10BC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291" b="13136"/>
          <a:stretch/>
        </p:blipFill>
        <p:spPr>
          <a:xfrm>
            <a:off x="7695107" y="2546176"/>
            <a:ext cx="1431824" cy="1580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BE79B5-C5C4-AB52-AB37-C08A2A465A5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2003" t="12418" r="2003" b="2731"/>
          <a:stretch/>
        </p:blipFill>
        <p:spPr>
          <a:xfrm>
            <a:off x="10082511" y="2546173"/>
            <a:ext cx="1185744" cy="1580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917954-923C-458D-7A38-776B060B87C8}"/>
              </a:ext>
            </a:extLst>
          </p:cNvPr>
          <p:cNvSpPr txBox="1"/>
          <p:nvPr/>
        </p:nvSpPr>
        <p:spPr>
          <a:xfrm>
            <a:off x="8411019" y="5207461"/>
            <a:ext cx="24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The images we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523103" y="738625"/>
            <a:ext cx="111457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Rotary provides resources to support members to tell their stories – on the Learning Center, on the Brand Center.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will you incorporate </a:t>
            </a:r>
            <a:r>
              <a:rPr lang="en-US" sz="54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Rotary’s public image learning resources </a:t>
            </a:r>
            <a:r>
              <a:rPr lang="en-US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into your PELs (PETs)?</a:t>
            </a:r>
            <a:endParaRPr lang="en-US" sz="5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3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63F9D-752C-CE19-E9BB-8027B7012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27" y="1078168"/>
            <a:ext cx="6016337" cy="3936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662DA-F8E5-FDC0-2551-84D3A3B33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364" y="3006892"/>
            <a:ext cx="6643645" cy="3602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E5B2C6-DBCC-7B17-4BD9-6C904EED2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861" y="1314089"/>
            <a:ext cx="2686425" cy="8954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4E5D269-1237-AD5B-A1FD-A1A718D1F44C}"/>
              </a:ext>
            </a:extLst>
          </p:cNvPr>
          <p:cNvSpPr/>
          <p:nvPr/>
        </p:nvSpPr>
        <p:spPr>
          <a:xfrm>
            <a:off x="1724891" y="1402773"/>
            <a:ext cx="852054" cy="436418"/>
          </a:xfrm>
          <a:prstGeom prst="ellipse">
            <a:avLst/>
          </a:prstGeom>
          <a:noFill/>
          <a:ln w="57150">
            <a:solidFill>
              <a:srgbClr val="D918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6B58A6-0C36-675F-7E02-0E29664EFCD1}"/>
              </a:ext>
            </a:extLst>
          </p:cNvPr>
          <p:cNvCxnSpPr>
            <a:stCxn id="9" idx="7"/>
          </p:cNvCxnSpPr>
          <p:nvPr/>
        </p:nvCxnSpPr>
        <p:spPr>
          <a:xfrm>
            <a:off x="2452165" y="1466685"/>
            <a:ext cx="4686390" cy="154297"/>
          </a:xfrm>
          <a:prstGeom prst="straightConnector1">
            <a:avLst/>
          </a:prstGeom>
          <a:ln w="57150">
            <a:solidFill>
              <a:srgbClr val="D918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7445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41407" y="872033"/>
            <a:ext cx="1114579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Using</a:t>
            </a:r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Rotary branding correctly and consistently strengthens our brand.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can we encourage clubs to use the Rotary branding correctly and consistently? How can PELs support club branding efforts?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5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2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7b4e043-0afd-4afb-8b94-bf96370c8e7f}" enabled="0" method="" siteId="{67b4e043-0afd-4afb-8b94-bf96370c8e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552</Words>
  <Application>Microsoft Office PowerPoint</Application>
  <PresentationFormat>Widescreen</PresentationFormat>
  <Paragraphs>84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Open Sans</vt:lpstr>
      <vt:lpstr>Office Theme</vt:lpstr>
      <vt:lpstr>PowerPoint Presentation</vt:lpstr>
      <vt:lpstr>PowerPoint Presentation</vt:lpstr>
      <vt:lpstr>PowerPoint Presentation</vt:lpstr>
      <vt:lpstr>THERE IS NO COMMON IMAGE OR UNDERSTANDING</vt:lpstr>
      <vt:lpstr>PowerPoint Presentation</vt:lpstr>
      <vt:lpstr>Enhancing public understanding of Rotary </vt:lpstr>
      <vt:lpstr>PowerPoint Presentation</vt:lpstr>
      <vt:lpstr>PowerPoint Presentation</vt:lpstr>
      <vt:lpstr>PowerPoint Presentation</vt:lpstr>
      <vt:lpstr>Lead by example</vt:lpstr>
      <vt:lpstr>PowerPoint Presentation</vt:lpstr>
      <vt:lpstr>PowerPoint Presentation</vt:lpstr>
      <vt:lpstr>Brand Center Guidance and Resources</vt:lpstr>
      <vt:lpstr>Public Image Resources for PETS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Jean Saunders</cp:lastModifiedBy>
  <cp:revision>6</cp:revision>
  <cp:lastPrinted>2019-12-04T20:41:25Z</cp:lastPrinted>
  <dcterms:created xsi:type="dcterms:W3CDTF">2019-11-18T03:22:22Z</dcterms:created>
  <dcterms:modified xsi:type="dcterms:W3CDTF">2025-07-29T15:31:32Z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